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0" r:id="rId2"/>
  </p:sldMasterIdLst>
  <p:sldIdLst>
    <p:sldId id="425" r:id="rId3"/>
    <p:sldId id="424" r:id="rId4"/>
    <p:sldId id="421" r:id="rId5"/>
    <p:sldId id="428" r:id="rId6"/>
    <p:sldId id="431" r:id="rId7"/>
    <p:sldId id="422" r:id="rId8"/>
    <p:sldId id="430" r:id="rId9"/>
    <p:sldId id="442" r:id="rId10"/>
    <p:sldId id="443" r:id="rId11"/>
    <p:sldId id="444" r:id="rId12"/>
    <p:sldId id="445" r:id="rId13"/>
    <p:sldId id="432" r:id="rId14"/>
    <p:sldId id="433" r:id="rId15"/>
    <p:sldId id="438" r:id="rId16"/>
    <p:sldId id="434" r:id="rId17"/>
    <p:sldId id="437" r:id="rId18"/>
    <p:sldId id="440" r:id="rId19"/>
    <p:sldId id="429" r:id="rId20"/>
    <p:sldId id="441" r:id="rId21"/>
    <p:sldId id="44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1CB"/>
    <a:srgbClr val="45C8DC"/>
    <a:srgbClr val="F2F2F2"/>
    <a:srgbClr val="8D87B9"/>
    <a:srgbClr val="262A33"/>
    <a:srgbClr val="B5B7DD"/>
    <a:srgbClr val="E7E6E6"/>
    <a:srgbClr val="FBC096"/>
    <a:srgbClr val="FF9999"/>
    <a:srgbClr val="D7D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3D6A0-7A51-4CFD-80CD-2F06108B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7E176C-532C-4C95-A6DE-E99FA96B7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10191-5028-4B38-8A64-B537764F5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DAB573-EDB6-48B1-9F92-75A03B84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D60F7-44C6-4900-B4CA-2F98FFCE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88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34D3F-04F0-42A4-A43A-BDF7D622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2A122-C777-4DA1-A159-74A32DB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A4D0A-5971-49CC-AB3A-1A61BF43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6D882-E4C1-401C-878D-15E27539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2492F-E095-4925-BAC9-4010B3E6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623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77DF3-1E66-4849-8CA9-53ED40D1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4D82C-74D9-4D3C-B4C6-EF2C67E15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779E4-B566-4113-A675-4DC6E1A2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C5DD5-8B1E-48B4-B505-C0E0BBA4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1EF11F-5765-4BE4-848B-F8BE0C49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010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37917-9A13-44B3-B852-41E1150E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13245-483A-4411-A773-07CB69156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CB87D7-37BC-4348-9B7A-38B569BC9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FF9AAB-2838-4929-B28C-4515BF051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BC6DDB-BB6E-4FA2-9876-CBE3BE8C6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6F184-AC02-4898-BA3A-B422F55F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91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88B65-B3D5-4605-AC8B-6EB906C4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09D426-2D12-46D9-AB95-F3D9C1E71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D54391-9A84-4B7B-933B-03AD17803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8EE0B9-110C-454F-AF16-A7B141C3B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9EE6DF-76EA-40D4-99EB-25796D8A1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BD607E-7E3E-4C37-85CA-E16CA5DD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C20AF-5EAE-4917-AE1E-7D1206A7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15E4DA-CA2C-42BD-90DD-4EBE6DC7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3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06A33-4881-488B-BDF4-0BC572EC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789065-CE62-42B3-A26F-CE71C071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E89056-4260-45AC-A954-52CD906D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C5FEA6-6A3C-4A50-B3F2-DE16D8F6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42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864AE5-1E32-4BE4-ACD1-363A0316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5FA38D-7B27-475C-9D2A-F1493BA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31B46E-8BB3-4F51-9329-26DF6BE0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074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ED3C9-C74C-4E31-8486-B718E421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E66E9-B746-4553-BDEE-890449C59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CB2CCD-570E-4E4B-BBF6-61F0DA0C4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486796-DD26-4578-A7CD-989B231C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6FCBBE-7E13-4852-BF01-3FFC3660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361BD-C1DB-4B4F-A736-D1B38993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27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69A31-71DF-4E02-B79E-FF34EBB5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7E95D-7815-483F-AD4F-1A8A4677C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91AABB-0B21-48DA-85DC-05CAAA95D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0B40B0-D44B-4FFB-AE5A-542C7CA2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FB6E1-F165-471B-9EE8-9FA464E6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499B23-F1DA-40A3-AE56-ED059352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405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17DB2-4CE7-41A2-96A4-96A2A096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AA7652-EF97-4994-805D-3CBC9B7A2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5DF4F-6B1F-4E23-A01E-E4C30DB6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5E1646-A2F5-468A-9B64-7437024C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349C-0C41-48AC-8FD5-46497AB7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17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CE6A76-02FB-421F-8A4A-A65139F34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3BE101-1269-4FA5-94D8-95E2B597A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09757-1634-4A27-ACA4-A531F665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C8AB2-5361-4D00-9640-2655CFCC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10408D-3015-4D4B-982E-9CD15DC9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3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36972B-693C-4338-AA1C-5860C159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452AEC-69A1-422E-B367-45752723C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D210D-561E-40B9-88C7-CB4671AC3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4D198-A1B6-46F4-8046-431D7CA57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EA172-9F85-4450-9158-233806438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19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836000" y="2904393"/>
            <a:ext cx="1260000" cy="504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학과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36000" y="3407566"/>
            <a:ext cx="1260000" cy="1068362"/>
          </a:xfrm>
          <a:prstGeom prst="rect">
            <a:avLst/>
          </a:prstGeom>
          <a:solidFill>
            <a:srgbClr val="26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전자과</a:t>
            </a:r>
            <a:endParaRPr lang="en-US" altLang="ko-KR" sz="1400" dirty="0" smtClean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0" y="2904393"/>
            <a:ext cx="1260000" cy="503173"/>
          </a:xfrm>
          <a:prstGeom prst="rect">
            <a:avLst/>
          </a:prstGeom>
          <a:solidFill>
            <a:srgbClr val="BD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이름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356000" y="3407566"/>
            <a:ext cx="4836000" cy="106836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95999" y="3407566"/>
            <a:ext cx="2953407" cy="1068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62A33"/>
                </a:solidFill>
              </a:rPr>
              <a:t>이영철 김동한 박상훈 박지후 </a:t>
            </a:r>
            <a:r>
              <a:rPr lang="ko-KR" altLang="en-US" sz="1600" dirty="0" err="1" smtClean="0">
                <a:solidFill>
                  <a:srgbClr val="262A33"/>
                </a:solidFill>
              </a:rPr>
              <a:t>황석현</a:t>
            </a:r>
            <a:r>
              <a:rPr lang="ko-KR" altLang="en-US" sz="1600" dirty="0" smtClean="0">
                <a:solidFill>
                  <a:srgbClr val="262A33"/>
                </a:solidFill>
              </a:rPr>
              <a:t> </a:t>
            </a:r>
            <a:r>
              <a:rPr lang="ko-KR" altLang="en-US" sz="1600" dirty="0" err="1" smtClean="0">
                <a:solidFill>
                  <a:srgbClr val="262A33"/>
                </a:solidFill>
              </a:rPr>
              <a:t>성대철</a:t>
            </a:r>
            <a:r>
              <a:rPr lang="ko-KR" altLang="en-US" sz="1600" dirty="0" smtClean="0">
                <a:solidFill>
                  <a:srgbClr val="262A33"/>
                </a:solidFill>
              </a:rPr>
              <a:t> 정진규</a:t>
            </a:r>
            <a:endParaRPr lang="ko-KR" altLang="en-US" sz="1600" dirty="0">
              <a:solidFill>
                <a:srgbClr val="262A33"/>
              </a:solidFill>
            </a:endParaRPr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5058000"/>
            <a:ext cx="1800000" cy="180000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7356000" y="2904394"/>
            <a:ext cx="4836000" cy="503172"/>
          </a:xfrm>
          <a:prstGeom prst="rect">
            <a:avLst/>
          </a:prstGeom>
          <a:gradFill flip="none" rotWithShape="1">
            <a:gsLst>
              <a:gs pos="0">
                <a:srgbClr val="BDC1C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pic>
        <p:nvPicPr>
          <p:cNvPr id="12" name="그림 1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5058000"/>
            <a:ext cx="1800000" cy="180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5058000"/>
            <a:ext cx="3191999" cy="18000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0" y="2904393"/>
            <a:ext cx="4836000" cy="504000"/>
          </a:xfrm>
          <a:prstGeom prst="rect">
            <a:avLst/>
          </a:prstGeom>
          <a:gradFill flip="none" rotWithShape="1">
            <a:gsLst>
              <a:gs pos="0">
                <a:srgbClr val="45C8DC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pic>
        <p:nvPicPr>
          <p:cNvPr id="11" name="그림 10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00000" cy="180000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0" y="3407566"/>
            <a:ext cx="4836000" cy="1068362"/>
          </a:xfrm>
          <a:prstGeom prst="rect">
            <a:avLst/>
          </a:prstGeom>
          <a:gradFill flip="none" rotWithShape="1">
            <a:gsLst>
              <a:gs pos="0">
                <a:srgbClr val="262A33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rgbClr val="262A33"/>
              </a:solidFill>
            </a:endParaRPr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8000"/>
            <a:ext cx="1800000" cy="1800000"/>
          </a:xfrm>
          <a:prstGeom prst="rect">
            <a:avLst/>
          </a:prstGeom>
        </p:spPr>
      </p:pic>
      <p:pic>
        <p:nvPicPr>
          <p:cNvPr id="2" name="그림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-827"/>
            <a:ext cx="3600000" cy="180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0"/>
            <a:ext cx="3192000" cy="1800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0"/>
            <a:ext cx="1800000" cy="180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058000"/>
            <a:ext cx="1800000" cy="18000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578236" y="1705198"/>
            <a:ext cx="9522372" cy="117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latin typeface="+mj-lt"/>
              </a:rPr>
              <a:t>스마트 무인 반송</a:t>
            </a:r>
            <a:r>
              <a:rPr lang="en-US" altLang="ko-KR" sz="5400" b="1" dirty="0">
                <a:latin typeface="+mj-lt"/>
              </a:rPr>
              <a:t>(AGV) </a:t>
            </a:r>
            <a:r>
              <a:rPr lang="ko-KR" altLang="en-US" sz="5400" b="1" dirty="0">
                <a:latin typeface="+mj-lt"/>
              </a:rPr>
              <a:t>로봇</a:t>
            </a:r>
            <a:endParaRPr lang="en-US" altLang="ko-KR" sz="5400" b="1" dirty="0">
              <a:latin typeface="+mj-lt"/>
            </a:endParaRPr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5058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6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573277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제작 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071030"/>
              </p:ext>
            </p:extLst>
          </p:nvPr>
        </p:nvGraphicFramePr>
        <p:xfrm>
          <a:off x="0" y="690562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370219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 rotWithShape="1">
          <a:blip r:embed="rId2"/>
          <a:srcRect l="33467" t="41549" r="53392" b="42928"/>
          <a:stretch/>
        </p:blipFill>
        <p:spPr>
          <a:xfrm>
            <a:off x="1798724" y="795805"/>
            <a:ext cx="3240000" cy="180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84" y="801072"/>
            <a:ext cx="3240000" cy="1800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98724" y="2657013"/>
            <a:ext cx="3240000" cy="1080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600" b="1" dirty="0"/>
              <a:t>구조적인 문제로 무게가 앞으로 치중되어 주행 간 흔들림 발생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334308" y="2606000"/>
            <a:ext cx="1266392" cy="1"/>
          </a:xfrm>
          <a:prstGeom prst="straightConnector1">
            <a:avLst/>
          </a:prstGeom>
          <a:ln w="76200">
            <a:solidFill>
              <a:srgbClr val="45C8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896284" y="2658306"/>
            <a:ext cx="3240000" cy="1080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600" b="1" dirty="0"/>
              <a:t>프레임을 이용한 </a:t>
            </a:r>
            <a:r>
              <a:rPr lang="ko-KR" altLang="en-US" sz="1600" b="1" dirty="0" err="1"/>
              <a:t>보강대</a:t>
            </a:r>
            <a:r>
              <a:rPr lang="ko-KR" altLang="en-US" sz="1600" b="1" dirty="0"/>
              <a:t> 설치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6284" y="5652774"/>
            <a:ext cx="3240000" cy="1080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600" b="1" dirty="0" err="1"/>
              <a:t>옴니</a:t>
            </a:r>
            <a:r>
              <a:rPr lang="ko-KR" altLang="en-US" sz="1600" b="1" dirty="0"/>
              <a:t> 휠 </a:t>
            </a:r>
            <a:r>
              <a:rPr lang="ko-KR" altLang="en-US" sz="1600" b="1" dirty="0" err="1"/>
              <a:t>재조립</a:t>
            </a:r>
            <a:r>
              <a:rPr lang="ko-KR" altLang="en-US" sz="1600" b="1" dirty="0"/>
              <a:t> </a:t>
            </a:r>
          </a:p>
          <a:p>
            <a:pPr fontAlgn="base"/>
            <a:r>
              <a:rPr lang="ko-KR" altLang="en-US" sz="1600" b="1" dirty="0"/>
              <a:t>모터 축 </a:t>
            </a:r>
            <a:r>
              <a:rPr lang="ko-KR" altLang="en-US" sz="1600" b="1" dirty="0" err="1"/>
              <a:t>재조립</a:t>
            </a:r>
            <a:endParaRPr lang="ko-KR" altLang="en-US" sz="1600" b="1" dirty="0"/>
          </a:p>
          <a:p>
            <a:pPr fontAlgn="base"/>
            <a:r>
              <a:rPr lang="ko-KR" altLang="en-US" sz="1600" b="1" dirty="0" err="1"/>
              <a:t>엔코더를</a:t>
            </a:r>
            <a:r>
              <a:rPr lang="ko-KR" altLang="en-US" sz="1600" b="1" dirty="0"/>
              <a:t> 이용한 정밀 제어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19459" y="5652774"/>
            <a:ext cx="3240000" cy="1080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600" b="1" dirty="0"/>
              <a:t>벡터 이동 간 </a:t>
            </a:r>
            <a:r>
              <a:rPr lang="ko-KR" altLang="en-US" sz="1600" b="1" dirty="0" err="1"/>
              <a:t>비예측적인</a:t>
            </a:r>
            <a:r>
              <a:rPr lang="ko-KR" altLang="en-US" sz="1600" b="1" dirty="0"/>
              <a:t> 움직임 발생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5334308" y="5595539"/>
            <a:ext cx="1266392" cy="1"/>
          </a:xfrm>
          <a:prstGeom prst="straightConnector1">
            <a:avLst/>
          </a:prstGeom>
          <a:ln w="76200">
            <a:solidFill>
              <a:srgbClr val="45C8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4"/>
          <a:srcRect l="33928" t="50007" r="53504" b="34250"/>
          <a:stretch/>
        </p:blipFill>
        <p:spPr>
          <a:xfrm>
            <a:off x="1819459" y="3795539"/>
            <a:ext cx="3240000" cy="1800000"/>
          </a:xfrm>
          <a:prstGeom prst="rect">
            <a:avLst/>
          </a:prstGeom>
        </p:spPr>
      </p:pic>
      <p:pic>
        <p:nvPicPr>
          <p:cNvPr id="26" name="그림 2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84" y="3795539"/>
            <a:ext cx="324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573277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제작 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071030"/>
              </p:ext>
            </p:extLst>
          </p:nvPr>
        </p:nvGraphicFramePr>
        <p:xfrm>
          <a:off x="0" y="690562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370219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" name="_x48428328" descr="EMB00001bec523a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2" r="13667" b="4353"/>
          <a:stretch>
            <a:fillRect/>
          </a:stretch>
        </p:blipFill>
        <p:spPr bwMode="auto">
          <a:xfrm>
            <a:off x="7140738" y="1060484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52" y="1066800"/>
            <a:ext cx="3960000" cy="3960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54252" y="5020486"/>
            <a:ext cx="3960000" cy="1485087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600" b="1" dirty="0"/>
              <a:t>모터만을 이용한 리프트 </a:t>
            </a:r>
            <a:r>
              <a:rPr lang="ko-KR" altLang="en-US" sz="1600" b="1" dirty="0" err="1"/>
              <a:t>위치제어</a:t>
            </a:r>
            <a:r>
              <a:rPr lang="ko-KR" altLang="en-US" sz="1600" b="1" dirty="0"/>
              <a:t> 불안정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140738" y="5020484"/>
            <a:ext cx="3960000" cy="1485087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600" b="1" dirty="0" err="1"/>
              <a:t>포토센서를</a:t>
            </a:r>
            <a:r>
              <a:rPr lang="ko-KR" altLang="en-US" sz="1600" b="1" dirty="0"/>
              <a:t> 이용한 리프트의 정확한 </a:t>
            </a:r>
            <a:r>
              <a:rPr lang="ko-KR" altLang="en-US" sz="1600" b="1" dirty="0" err="1"/>
              <a:t>위치제어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804613" y="3839350"/>
            <a:ext cx="1266392" cy="1"/>
          </a:xfrm>
          <a:prstGeom prst="straightConnector1">
            <a:avLst/>
          </a:prstGeom>
          <a:ln w="76200">
            <a:solidFill>
              <a:srgbClr val="45C8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18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컨트롤러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80276"/>
              </p:ext>
            </p:extLst>
          </p:nvPr>
        </p:nvGraphicFramePr>
        <p:xfrm>
          <a:off x="0" y="690563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125220" y="494566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_x145028944" descr="EMB000030406071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6"/>
          <a:stretch>
            <a:fillRect/>
          </a:stretch>
        </p:blipFill>
        <p:spPr bwMode="auto">
          <a:xfrm>
            <a:off x="2701100" y="1556006"/>
            <a:ext cx="432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146808896" descr="EMB000015106887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6" t="18214" r="53275" b="49245"/>
          <a:stretch>
            <a:fillRect/>
          </a:stretch>
        </p:blipFill>
        <p:spPr bwMode="auto">
          <a:xfrm>
            <a:off x="7021100" y="1556006"/>
            <a:ext cx="432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5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센서 및 모터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80276"/>
              </p:ext>
            </p:extLst>
          </p:nvPr>
        </p:nvGraphicFramePr>
        <p:xfrm>
          <a:off x="0" y="690563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125220" y="494566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50" y="1572086"/>
            <a:ext cx="2520000" cy="1980000"/>
          </a:xfrm>
          <a:prstGeom prst="rect">
            <a:avLst/>
          </a:prstGeom>
        </p:spPr>
      </p:pic>
      <p:pic>
        <p:nvPicPr>
          <p:cNvPr id="10" name="_x146054704" descr="EMB000015106888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1" t="21609" r="35771" b="29176"/>
          <a:stretch/>
        </p:blipFill>
        <p:spPr bwMode="auto">
          <a:xfrm>
            <a:off x="1930660" y="4582569"/>
            <a:ext cx="252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146423864" descr="EMB000015106889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0" t="28287" r="34868" b="23774"/>
          <a:stretch/>
        </p:blipFill>
        <p:spPr bwMode="auto">
          <a:xfrm>
            <a:off x="6955042" y="1572086"/>
            <a:ext cx="252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50066632" descr="EMB000009441d92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2" t="32092" r="22077" b="24040"/>
          <a:stretch/>
        </p:blipFill>
        <p:spPr bwMode="auto">
          <a:xfrm>
            <a:off x="6947012" y="4593283"/>
            <a:ext cx="252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925691" y="852086"/>
            <a:ext cx="4319081" cy="720000"/>
          </a:xfrm>
          <a:prstGeom prst="rect">
            <a:avLst/>
          </a:prstGeom>
          <a:solidFill>
            <a:srgbClr val="262A33"/>
          </a:solidFill>
          <a:ln w="952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포토 센서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3" name="_x144169944" descr="EMB000009441da5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7" t="16470" r="9503" b="20192"/>
          <a:stretch>
            <a:fillRect/>
          </a:stretch>
        </p:blipFill>
        <p:spPr bwMode="auto">
          <a:xfrm>
            <a:off x="9475042" y="4593283"/>
            <a:ext cx="180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949715" y="852086"/>
            <a:ext cx="4320000" cy="720000"/>
          </a:xfrm>
          <a:prstGeom prst="rect">
            <a:avLst/>
          </a:prstGeom>
          <a:solidFill>
            <a:srgbClr val="262A33"/>
          </a:solidFill>
          <a:ln w="952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컬러 센서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33038" y="3859865"/>
            <a:ext cx="4320000" cy="720000"/>
          </a:xfrm>
          <a:prstGeom prst="rect">
            <a:avLst/>
          </a:prstGeom>
          <a:solidFill>
            <a:srgbClr val="262A33"/>
          </a:solidFill>
          <a:ln w="952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적외선 센서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59141" y="6230554"/>
            <a:ext cx="1003041" cy="338554"/>
          </a:xfrm>
          <a:prstGeom prst="rect">
            <a:avLst/>
          </a:prstGeom>
          <a:noFill/>
          <a:ln w="38100">
            <a:solidFill>
              <a:srgbClr val="45C8D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262A33"/>
                </a:solidFill>
              </a:rPr>
              <a:t>Encoder</a:t>
            </a:r>
            <a:endParaRPr lang="ko-KR" altLang="en-US" sz="1600" b="1" dirty="0">
              <a:solidFill>
                <a:srgbClr val="262A33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50285" y="3861217"/>
            <a:ext cx="4320000" cy="720000"/>
          </a:xfrm>
          <a:prstGeom prst="rect">
            <a:avLst/>
          </a:prstGeom>
          <a:solidFill>
            <a:srgbClr val="262A33"/>
          </a:solidFill>
          <a:ln w="952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DC </a:t>
            </a:r>
            <a:r>
              <a:rPr lang="ko-KR" altLang="en-US" sz="2400" dirty="0" smtClean="0">
                <a:solidFill>
                  <a:schemeClr val="bg1"/>
                </a:solidFill>
              </a:rPr>
              <a:t>모터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9109715" y="5728628"/>
            <a:ext cx="97769" cy="497751"/>
          </a:xfrm>
          <a:prstGeom prst="straightConnector1">
            <a:avLst/>
          </a:prstGeom>
          <a:ln w="76200">
            <a:solidFill>
              <a:srgbClr val="45C8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_x48427688" descr="EMB00001bec5235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1" t="22276" r="26903" b="11124"/>
          <a:stretch>
            <a:fillRect/>
          </a:stretch>
        </p:blipFill>
        <p:spPr bwMode="auto">
          <a:xfrm>
            <a:off x="4453213" y="1572086"/>
            <a:ext cx="180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253251544" descr="EMB000030406075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24599" r="54393" b="20586"/>
          <a:stretch>
            <a:fillRect/>
          </a:stretch>
        </p:blipFill>
        <p:spPr bwMode="auto">
          <a:xfrm>
            <a:off x="4453213" y="4581217"/>
            <a:ext cx="180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146040920" descr="EMB00003040607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1" t="31979" r="32347" b="24567"/>
          <a:stretch>
            <a:fillRect/>
          </a:stretch>
        </p:blipFill>
        <p:spPr bwMode="auto">
          <a:xfrm>
            <a:off x="9497951" y="1572086"/>
            <a:ext cx="180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315193" y="2493230"/>
            <a:ext cx="801894" cy="338554"/>
          </a:xfrm>
          <a:prstGeom prst="rect">
            <a:avLst/>
          </a:prstGeom>
          <a:noFill/>
          <a:ln w="38100">
            <a:solidFill>
              <a:srgbClr val="45C8D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rgbClr val="262A33"/>
                </a:solidFill>
              </a:rPr>
              <a:t>수광부</a:t>
            </a:r>
            <a:endParaRPr lang="ko-KR" altLang="en-US" sz="1600" b="1" dirty="0">
              <a:solidFill>
                <a:srgbClr val="262A33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139996" y="2662507"/>
            <a:ext cx="458202" cy="0"/>
          </a:xfrm>
          <a:prstGeom prst="straightConnector1">
            <a:avLst/>
          </a:prstGeom>
          <a:ln w="76200">
            <a:solidFill>
              <a:srgbClr val="45C8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3D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프린트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80276"/>
              </p:ext>
            </p:extLst>
          </p:nvPr>
        </p:nvGraphicFramePr>
        <p:xfrm>
          <a:off x="0" y="690563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125220" y="494566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85" y="1794283"/>
            <a:ext cx="3960000" cy="3960000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35" y="1794283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5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바퀴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80276"/>
              </p:ext>
            </p:extLst>
          </p:nvPr>
        </p:nvGraphicFramePr>
        <p:xfrm>
          <a:off x="0" y="690563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125220" y="494566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_x146150424" descr="EMB00003040607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4" t="24712" r="27556" b="39497"/>
          <a:stretch>
            <a:fillRect/>
          </a:stretch>
        </p:blipFill>
        <p:spPr bwMode="auto">
          <a:xfrm>
            <a:off x="2223293" y="2084552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253339024" descr="EMB00003040609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07"/>
          <a:stretch>
            <a:fillRect/>
          </a:stretch>
        </p:blipFill>
        <p:spPr bwMode="auto">
          <a:xfrm>
            <a:off x="7086167" y="2084552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223293" y="1364552"/>
            <a:ext cx="3960000" cy="720000"/>
          </a:xfrm>
          <a:prstGeom prst="rect">
            <a:avLst/>
          </a:prstGeom>
          <a:solidFill>
            <a:srgbClr val="262A33"/>
          </a:solidFill>
          <a:ln w="952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Omni wheel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86167" y="1364552"/>
            <a:ext cx="3960000" cy="720000"/>
          </a:xfrm>
          <a:prstGeom prst="rect">
            <a:avLst/>
          </a:prstGeom>
          <a:solidFill>
            <a:srgbClr val="262A33"/>
          </a:solidFill>
          <a:ln w="952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2400" dirty="0" smtClean="0"/>
              <a:t>Assembly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리프트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80276"/>
              </p:ext>
            </p:extLst>
          </p:nvPr>
        </p:nvGraphicFramePr>
        <p:xfrm>
          <a:off x="0" y="690563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125220" y="494566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_x48428328" descr="EMB00001bec523a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2" r="13667" b="4353"/>
          <a:stretch>
            <a:fillRect/>
          </a:stretch>
        </p:blipFill>
        <p:spPr bwMode="auto">
          <a:xfrm>
            <a:off x="2211767" y="1789638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348160168" descr="EMB00001bec523f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9" t="54422" r="34233" b="20395"/>
          <a:stretch>
            <a:fillRect/>
          </a:stretch>
        </p:blipFill>
        <p:spPr bwMode="auto">
          <a:xfrm>
            <a:off x="7152499" y="1789638"/>
            <a:ext cx="39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소프트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웨어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80276"/>
              </p:ext>
            </p:extLst>
          </p:nvPr>
        </p:nvGraphicFramePr>
        <p:xfrm>
          <a:off x="0" y="690563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125220" y="494566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/>
          </p:cNvPicPr>
          <p:nvPr/>
        </p:nvPicPr>
        <p:blipFill rotWithShape="1">
          <a:blip r:embed="rId2"/>
          <a:srcRect l="1" t="12831" r="45428" b="46570"/>
          <a:stretch/>
        </p:blipFill>
        <p:spPr>
          <a:xfrm>
            <a:off x="2234235" y="1145424"/>
            <a:ext cx="4320000" cy="25200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0" name="_x488099816" descr="EMB00002e38569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7" r="72037" b="27586"/>
          <a:stretch>
            <a:fillRect/>
          </a:stretch>
        </p:blipFill>
        <p:spPr bwMode="auto">
          <a:xfrm>
            <a:off x="7557435" y="1254283"/>
            <a:ext cx="3960000" cy="252000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143135352" descr="EMB00002e38569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7" r="66214" b="30463"/>
          <a:stretch>
            <a:fillRect/>
          </a:stretch>
        </p:blipFill>
        <p:spPr bwMode="auto">
          <a:xfrm>
            <a:off x="7548308" y="3920639"/>
            <a:ext cx="3960000" cy="252000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5"/>
          <a:srcRect t="14094" r="74495" b="21430"/>
          <a:stretch/>
        </p:blipFill>
        <p:spPr>
          <a:xfrm>
            <a:off x="2245344" y="3920639"/>
            <a:ext cx="4320000" cy="2520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258464" y="5247900"/>
            <a:ext cx="170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Function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16552" y="2514283"/>
            <a:ext cx="180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Header file &amp;</a:t>
            </a:r>
            <a:endParaRPr lang="en-US" altLang="ko-KR" dirty="0"/>
          </a:p>
          <a:p>
            <a:r>
              <a:rPr lang="en-US" altLang="ko-KR" dirty="0" smtClean="0"/>
              <a:t>Global </a:t>
            </a:r>
            <a:r>
              <a:rPr lang="en-US" altLang="ko-KR" dirty="0"/>
              <a:t>V</a:t>
            </a:r>
            <a:r>
              <a:rPr lang="en-US" altLang="ko-KR" dirty="0" smtClean="0"/>
              <a:t>ariable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26912" y="812375"/>
            <a:ext cx="349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User Defined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09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동작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075028"/>
              </p:ext>
            </p:extLst>
          </p:nvPr>
        </p:nvGraphicFramePr>
        <p:xfrm>
          <a:off x="0" y="690563"/>
          <a:ext cx="1231035" cy="6167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621820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풀동작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8654" y="894280"/>
            <a:ext cx="103837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"/>
            <a:ext cx="12192000" cy="4379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58000"/>
            <a:ext cx="12192000" cy="1800000"/>
          </a:xfrm>
          <a:prstGeom prst="rect">
            <a:avLst/>
          </a:prstGeom>
          <a:solidFill>
            <a:srgbClr val="45C8DC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3619" y="5026976"/>
            <a:ext cx="46847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 smtClean="0">
                <a:solidFill>
                  <a:schemeClr val="bg1"/>
                </a:solidFill>
              </a:rPr>
              <a:t>Q &amp; 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8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230729"/>
              </p:ext>
            </p:extLst>
          </p:nvPr>
        </p:nvGraphicFramePr>
        <p:xfrm>
          <a:off x="0" y="690562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목차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6200000">
            <a:off x="1092200" y="1243964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29359" y="991642"/>
            <a:ext cx="4680000" cy="900000"/>
          </a:xfrm>
          <a:prstGeom prst="rect">
            <a:avLst/>
          </a:prstGeom>
          <a:gradFill>
            <a:gsLst>
              <a:gs pos="60000">
                <a:srgbClr val="BDC1CB"/>
              </a:gs>
              <a:gs pos="0">
                <a:schemeClr val="bg1">
                  <a:lumMod val="95000"/>
                </a:schemeClr>
              </a:gs>
            </a:gsLst>
            <a:lin ang="10800000" scaled="1"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/>
              <a:t>1. </a:t>
            </a:r>
            <a:r>
              <a:rPr lang="ko-KR" altLang="en-US" sz="3200" dirty="0" smtClean="0"/>
              <a:t>개요</a:t>
            </a:r>
            <a:endParaRPr lang="ko-KR" altLang="en-US" sz="3200" dirty="0"/>
          </a:p>
        </p:txBody>
      </p:sp>
      <p:sp>
        <p:nvSpPr>
          <p:cNvPr id="39" name="직사각형 38"/>
          <p:cNvSpPr/>
          <p:nvPr/>
        </p:nvSpPr>
        <p:spPr>
          <a:xfrm>
            <a:off x="1229359" y="2191669"/>
            <a:ext cx="5760000" cy="900000"/>
          </a:xfrm>
          <a:prstGeom prst="rect">
            <a:avLst/>
          </a:prstGeom>
          <a:gradFill>
            <a:gsLst>
              <a:gs pos="55000">
                <a:srgbClr val="BDC1CB"/>
              </a:gs>
              <a:gs pos="0">
                <a:schemeClr val="bg1">
                  <a:lumMod val="95000"/>
                </a:schemeClr>
              </a:gs>
            </a:gsLst>
            <a:lin ang="10800000" scaled="1"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/>
              <a:t>2. </a:t>
            </a:r>
            <a:r>
              <a:rPr lang="ko-KR" altLang="en-US" sz="3200" dirty="0" smtClean="0"/>
              <a:t>제작 과정</a:t>
            </a:r>
            <a:endParaRPr lang="ko-KR" altLang="en-US" sz="3200" dirty="0"/>
          </a:p>
        </p:txBody>
      </p:sp>
      <p:sp>
        <p:nvSpPr>
          <p:cNvPr id="40" name="직사각형 39"/>
          <p:cNvSpPr/>
          <p:nvPr/>
        </p:nvSpPr>
        <p:spPr>
          <a:xfrm>
            <a:off x="1229359" y="3391696"/>
            <a:ext cx="6840000" cy="900000"/>
          </a:xfrm>
          <a:prstGeom prst="rect">
            <a:avLst/>
          </a:prstGeom>
          <a:gradFill>
            <a:gsLst>
              <a:gs pos="50000">
                <a:srgbClr val="BDC1CB"/>
              </a:gs>
              <a:gs pos="0">
                <a:schemeClr val="bg1">
                  <a:lumMod val="95000"/>
                </a:schemeClr>
              </a:gs>
            </a:gsLst>
            <a:lin ang="10800000" scaled="1"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 smtClean="0"/>
              <a:t>구조</a:t>
            </a:r>
            <a:endParaRPr lang="ko-KR" altLang="en-US" sz="3200" dirty="0"/>
          </a:p>
        </p:txBody>
      </p:sp>
      <p:sp>
        <p:nvSpPr>
          <p:cNvPr id="41" name="직사각형 40"/>
          <p:cNvSpPr/>
          <p:nvPr/>
        </p:nvSpPr>
        <p:spPr>
          <a:xfrm>
            <a:off x="1229359" y="4591723"/>
            <a:ext cx="7920000" cy="900000"/>
          </a:xfrm>
          <a:prstGeom prst="rect">
            <a:avLst/>
          </a:prstGeom>
          <a:gradFill>
            <a:gsLst>
              <a:gs pos="45000">
                <a:srgbClr val="BDC1CB"/>
              </a:gs>
              <a:gs pos="0">
                <a:schemeClr val="bg1">
                  <a:lumMod val="95000"/>
                </a:schemeClr>
              </a:gs>
            </a:gsLst>
            <a:lin ang="10800000" scaled="1"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/>
              <a:t>4. </a:t>
            </a:r>
            <a:r>
              <a:rPr lang="ko-KR" altLang="en-US" sz="3200" dirty="0" smtClean="0"/>
              <a:t>동작</a:t>
            </a:r>
            <a:endParaRPr lang="ko-KR" altLang="en-US" sz="3200" dirty="0"/>
          </a:p>
        </p:txBody>
      </p:sp>
      <p:sp>
        <p:nvSpPr>
          <p:cNvPr id="11" name="직사각형 10"/>
          <p:cNvSpPr/>
          <p:nvPr/>
        </p:nvSpPr>
        <p:spPr>
          <a:xfrm>
            <a:off x="1229359" y="5791750"/>
            <a:ext cx="5760000" cy="900000"/>
          </a:xfrm>
          <a:prstGeom prst="rect">
            <a:avLst/>
          </a:prstGeom>
          <a:gradFill>
            <a:gsLst>
              <a:gs pos="60000">
                <a:srgbClr val="BDC1CB"/>
              </a:gs>
              <a:gs pos="0">
                <a:schemeClr val="bg1">
                  <a:lumMod val="95000"/>
                </a:schemeClr>
              </a:gs>
            </a:gsLst>
            <a:lin ang="10800000" scaled="1"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/>
              <a:t>5. Q &amp; A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54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"/>
            <a:ext cx="12192000" cy="4379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58000"/>
            <a:ext cx="12192000" cy="1800000"/>
          </a:xfrm>
          <a:prstGeom prst="rect">
            <a:avLst/>
          </a:prstGeom>
          <a:solidFill>
            <a:srgbClr val="45C8DC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8585" y="5588817"/>
            <a:ext cx="4354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solidFill>
                  <a:schemeClr val="bg1"/>
                </a:solidFill>
              </a:rPr>
              <a:t>감사 합니다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8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개요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531672"/>
              </p:ext>
            </p:extLst>
          </p:nvPr>
        </p:nvGraphicFramePr>
        <p:xfrm>
          <a:off x="0" y="690562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247396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_x238263400" descr="EMB00001f4c0d4b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1724" r="28358" b="32628"/>
          <a:stretch>
            <a:fillRect/>
          </a:stretch>
        </p:blipFill>
        <p:spPr bwMode="auto">
          <a:xfrm>
            <a:off x="2418563" y="1736845"/>
            <a:ext cx="8640000" cy="432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로봇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125220" y="494566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5" name="그림 1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67" y="1434283"/>
            <a:ext cx="6120000" cy="468000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73683"/>
              </p:ext>
            </p:extLst>
          </p:nvPr>
        </p:nvGraphicFramePr>
        <p:xfrm>
          <a:off x="0" y="690562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이등변 삼각형 9"/>
          <p:cNvSpPr/>
          <p:nvPr/>
        </p:nvSpPr>
        <p:spPr>
          <a:xfrm rot="16200000">
            <a:off x="1092200" y="370219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창고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125220" y="4945669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_x143072688" descr="EMB000009441d8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9" t="40814" r="23564" b="24817"/>
          <a:stretch>
            <a:fillRect/>
          </a:stretch>
        </p:blipFill>
        <p:spPr bwMode="auto">
          <a:xfrm>
            <a:off x="3416567" y="1434283"/>
            <a:ext cx="612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50066552" descr="EMB000009441d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5" t="37302" r="53192" b="45963"/>
          <a:stretch>
            <a:fillRect/>
          </a:stretch>
        </p:blipFill>
        <p:spPr bwMode="auto">
          <a:xfrm>
            <a:off x="2863451" y="5082829"/>
            <a:ext cx="2566988" cy="12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73683"/>
              </p:ext>
            </p:extLst>
          </p:nvPr>
        </p:nvGraphicFramePr>
        <p:xfrm>
          <a:off x="0" y="690562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이등변 삼각형 11"/>
          <p:cNvSpPr/>
          <p:nvPr/>
        </p:nvSpPr>
        <p:spPr>
          <a:xfrm rot="16200000">
            <a:off x="1092200" y="370219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5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7221869" y="1417478"/>
            <a:ext cx="2962930" cy="2256665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rgbClr val="BD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역할 분담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071030"/>
              </p:ext>
            </p:extLst>
          </p:nvPr>
        </p:nvGraphicFramePr>
        <p:xfrm>
          <a:off x="0" y="690562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370219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747201" y="1417478"/>
            <a:ext cx="2962930" cy="2256665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rgbClr val="BD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399830" y="5213775"/>
            <a:ext cx="2158613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44115" y="4984493"/>
            <a:ext cx="2158613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/>
          <p:cNvPicPr preferRelativeResize="0">
            <a:picLocks/>
          </p:cNvPicPr>
          <p:nvPr/>
        </p:nvPicPr>
        <p:blipFill rotWithShape="1">
          <a:blip r:embed="rId2"/>
          <a:srcRect l="40481" t="43352" r="43565" b="40773"/>
          <a:stretch/>
        </p:blipFill>
        <p:spPr>
          <a:xfrm>
            <a:off x="3326452" y="1459584"/>
            <a:ext cx="1800000" cy="1440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 rotWithShape="1">
          <a:blip r:embed="rId3"/>
          <a:srcRect l="31566" t="44671" r="55337" b="44110"/>
          <a:stretch/>
        </p:blipFill>
        <p:spPr>
          <a:xfrm>
            <a:off x="7801118" y="1447519"/>
            <a:ext cx="1800000" cy="1440000"/>
          </a:xfrm>
          <a:prstGeom prst="rect">
            <a:avLst/>
          </a:prstGeom>
        </p:spPr>
      </p:pic>
      <p:sp>
        <p:nvSpPr>
          <p:cNvPr id="14" name="자유형 13"/>
          <p:cNvSpPr/>
          <p:nvPr/>
        </p:nvSpPr>
        <p:spPr>
          <a:xfrm>
            <a:off x="3019000" y="894966"/>
            <a:ext cx="2414904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120955" y="2829922"/>
            <a:ext cx="2158613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알고리즘 및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소프트웨어 코딩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67648" y="929076"/>
            <a:ext cx="111760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Type A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7493668" y="894966"/>
            <a:ext cx="2414904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142316" y="929076"/>
            <a:ext cx="111760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Type </a:t>
            </a:r>
            <a:r>
              <a:rPr lang="en-US" altLang="ko-KR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621812" y="3049653"/>
            <a:ext cx="215861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하드웨어 설계 및 제작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자유형 42"/>
          <p:cNvSpPr/>
          <p:nvPr/>
        </p:nvSpPr>
        <p:spPr>
          <a:xfrm>
            <a:off x="2771121" y="4356604"/>
            <a:ext cx="2962930" cy="2256665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rgbClr val="BD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자유형 44"/>
          <p:cNvSpPr/>
          <p:nvPr/>
        </p:nvSpPr>
        <p:spPr>
          <a:xfrm>
            <a:off x="3042920" y="3834092"/>
            <a:ext cx="2414904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147144" y="5613087"/>
            <a:ext cx="215861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영상 사진 촬영 편집 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대본 작성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포트폴리오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기술보고서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691568" y="3868202"/>
            <a:ext cx="111760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Type C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61" y="4409065"/>
            <a:ext cx="1800000" cy="1260000"/>
          </a:xfrm>
          <a:prstGeom prst="rect">
            <a:avLst/>
          </a:prstGeom>
        </p:spPr>
      </p:pic>
      <p:sp>
        <p:nvSpPr>
          <p:cNvPr id="50" name="자유형 49"/>
          <p:cNvSpPr/>
          <p:nvPr/>
        </p:nvSpPr>
        <p:spPr>
          <a:xfrm>
            <a:off x="7221869" y="4356604"/>
            <a:ext cx="2962930" cy="2256665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rgbClr val="BD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자유형 51"/>
          <p:cNvSpPr/>
          <p:nvPr/>
        </p:nvSpPr>
        <p:spPr>
          <a:xfrm>
            <a:off x="7493668" y="3834092"/>
            <a:ext cx="2414904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621811" y="5716961"/>
            <a:ext cx="2158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센서 부품 선정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3D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프린트 도면 설계 및 제작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142316" y="3868202"/>
            <a:ext cx="111760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Type D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 preferRelativeResize="0">
            <a:picLocks/>
          </p:cNvPicPr>
          <p:nvPr/>
        </p:nvPicPr>
        <p:blipFill rotWithShape="1">
          <a:blip r:embed="rId3"/>
          <a:srcRect l="31696" t="59180" r="61994" b="28543"/>
          <a:stretch/>
        </p:blipFill>
        <p:spPr>
          <a:xfrm>
            <a:off x="7801118" y="4401132"/>
            <a:ext cx="180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제작 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071030"/>
              </p:ext>
            </p:extLst>
          </p:nvPr>
        </p:nvGraphicFramePr>
        <p:xfrm>
          <a:off x="0" y="690562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370219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flipV="1">
            <a:off x="7086975" y="5999350"/>
            <a:ext cx="4859997" cy="684609"/>
          </a:xfrm>
          <a:prstGeom prst="rtTriangle">
            <a:avLst/>
          </a:prstGeom>
          <a:solidFill>
            <a:srgbClr val="45C8DC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86979" y="927806"/>
            <a:ext cx="4859997" cy="720000"/>
          </a:xfrm>
          <a:prstGeom prst="rect">
            <a:avLst/>
          </a:prstGeom>
          <a:solidFill>
            <a:srgbClr val="262A33"/>
          </a:solidFill>
          <a:ln w="952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기술 보고서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 preferRelativeResize="0">
            <a:picLocks/>
          </p:cNvPicPr>
          <p:nvPr/>
        </p:nvPicPr>
        <p:blipFill rotWithShape="1">
          <a:blip r:embed="rId2"/>
          <a:srcRect l="4264" t="20247" r="3552" b="8508"/>
          <a:stretch/>
        </p:blipFill>
        <p:spPr>
          <a:xfrm>
            <a:off x="7086976" y="1679350"/>
            <a:ext cx="4860000" cy="4320000"/>
          </a:xfrm>
          <a:prstGeom prst="rect">
            <a:avLst/>
          </a:prstGeom>
        </p:spPr>
      </p:pic>
      <p:sp>
        <p:nvSpPr>
          <p:cNvPr id="38" name="직각 삼각형 37"/>
          <p:cNvSpPr/>
          <p:nvPr/>
        </p:nvSpPr>
        <p:spPr>
          <a:xfrm flipV="1">
            <a:off x="1729005" y="5967804"/>
            <a:ext cx="4860000" cy="684609"/>
          </a:xfrm>
          <a:prstGeom prst="rtTriangle">
            <a:avLst/>
          </a:prstGeom>
          <a:solidFill>
            <a:srgbClr val="45C8DC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9005" y="927806"/>
            <a:ext cx="4860000" cy="720000"/>
          </a:xfrm>
          <a:prstGeom prst="rect">
            <a:avLst/>
          </a:prstGeom>
          <a:solidFill>
            <a:srgbClr val="262A33"/>
          </a:solidFill>
          <a:ln w="952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포</a:t>
            </a:r>
            <a:r>
              <a:rPr lang="ko-KR" altLang="en-US" sz="2400" dirty="0">
                <a:solidFill>
                  <a:schemeClr val="bg1"/>
                </a:solidFill>
              </a:rPr>
              <a:t>트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폴리오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05" y="1647806"/>
            <a:ext cx="486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4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제작 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071030"/>
              </p:ext>
            </p:extLst>
          </p:nvPr>
        </p:nvGraphicFramePr>
        <p:xfrm>
          <a:off x="0" y="690562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370219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5" name="_x443308376" descr="EMB00001abc571c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t="30652" r="76720" b="51158"/>
          <a:stretch/>
        </p:blipFill>
        <p:spPr bwMode="auto">
          <a:xfrm>
            <a:off x="4197025" y="89871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518764" y="938886"/>
            <a:ext cx="1754911" cy="360000"/>
          </a:xfrm>
          <a:prstGeom prst="rect">
            <a:avLst/>
          </a:prstGeom>
          <a:gradFill flip="none" rotWithShape="1">
            <a:gsLst>
              <a:gs pos="25000">
                <a:srgbClr val="45C8DC"/>
              </a:gs>
              <a:gs pos="100000">
                <a:srgbClr val="F2F2F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 </a:t>
            </a:r>
            <a:r>
              <a:rPr lang="ko-KR" altLang="en-US" dirty="0" err="1" smtClean="0">
                <a:solidFill>
                  <a:schemeClr val="tx1"/>
                </a:solidFill>
              </a:rPr>
              <a:t>목업</a:t>
            </a:r>
            <a:r>
              <a:rPr lang="ko-KR" altLang="en-US" dirty="0" smtClean="0">
                <a:solidFill>
                  <a:schemeClr val="tx1"/>
                </a:solidFill>
              </a:rPr>
              <a:t> 제작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3137" y="2585225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41413944" descr="EMB00001abc5721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1" t="26259" r="54460" b="54922"/>
          <a:stretch/>
        </p:blipFill>
        <p:spPr bwMode="auto">
          <a:xfrm>
            <a:off x="3561404" y="490587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443303016" descr="EMB00001abc5724"/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5" t="54629" r="76193" b="26071"/>
          <a:stretch/>
        </p:blipFill>
        <p:spPr bwMode="auto">
          <a:xfrm>
            <a:off x="10024084" y="28990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_x47183360" descr="EMB00001abc57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2" t="40619" r="65662" b="41057"/>
          <a:stretch>
            <a:fillRect/>
          </a:stretch>
        </p:blipFill>
        <p:spPr bwMode="auto">
          <a:xfrm>
            <a:off x="4197025" y="2898850"/>
            <a:ext cx="18002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_x443795136" descr="EMB00001abc57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2" t="41158" r="55260" b="42621"/>
          <a:stretch>
            <a:fillRect/>
          </a:stretch>
        </p:blipFill>
        <p:spPr bwMode="auto">
          <a:xfrm>
            <a:off x="6148978" y="2898849"/>
            <a:ext cx="1771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48428328" descr="EMB00001bec523a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2" r="13667" b="4353"/>
          <a:stretch>
            <a:fillRect/>
          </a:stretch>
        </p:blipFill>
        <p:spPr bwMode="auto">
          <a:xfrm>
            <a:off x="8072356" y="28990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/>
          <p:cNvPicPr preferRelativeResize="0">
            <a:picLocks/>
          </p:cNvPicPr>
          <p:nvPr/>
        </p:nvPicPr>
        <p:blipFill rotWithShape="1">
          <a:blip r:embed="rId7"/>
          <a:srcRect l="56300" t="46358" r="34454" b="33978"/>
          <a:stretch/>
        </p:blipFill>
        <p:spPr>
          <a:xfrm>
            <a:off x="5702723" y="4905879"/>
            <a:ext cx="1800000" cy="1800000"/>
          </a:xfrm>
          <a:prstGeom prst="rect">
            <a:avLst/>
          </a:prstGeom>
        </p:spPr>
      </p:pic>
      <p:pic>
        <p:nvPicPr>
          <p:cNvPr id="48" name="그림 47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42" y="4905879"/>
            <a:ext cx="1800000" cy="180000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515778" y="2922667"/>
            <a:ext cx="2529519" cy="360000"/>
          </a:xfrm>
          <a:prstGeom prst="rect">
            <a:avLst/>
          </a:prstGeom>
          <a:gradFill flip="none" rotWithShape="1">
            <a:gsLst>
              <a:gs pos="25000">
                <a:srgbClr val="45C8DC"/>
              </a:gs>
              <a:gs pos="100000">
                <a:srgbClr val="F2F2F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</a:rPr>
              <a:t>센서 및 모터 테스트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515777" y="4905879"/>
            <a:ext cx="1913223" cy="360000"/>
          </a:xfrm>
          <a:prstGeom prst="rect">
            <a:avLst/>
          </a:prstGeom>
          <a:gradFill flip="none" rotWithShape="1">
            <a:gsLst>
              <a:gs pos="25000">
                <a:srgbClr val="45C8DC"/>
              </a:gs>
              <a:gs pos="100000">
                <a:srgbClr val="F2F2F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</a:rPr>
              <a:t>하드웨어 제작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97025" y="4411074"/>
            <a:ext cx="1800000" cy="288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컬러 센서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6134803" y="4411074"/>
            <a:ext cx="1800000" cy="288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적외선 센서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058181" y="4411074"/>
            <a:ext cx="1800000" cy="288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포토 센서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10024084" y="4411074"/>
            <a:ext cx="1800000" cy="288000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옴니휠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모터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229360" y="0"/>
            <a:ext cx="10962640" cy="690562"/>
          </a:xfrm>
          <a:prstGeom prst="rect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612035" y="0"/>
            <a:ext cx="9729065" cy="6553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제작 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2936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071030"/>
              </p:ext>
            </p:extLst>
          </p:nvPr>
        </p:nvGraphicFramePr>
        <p:xfrm>
          <a:off x="0" y="690562"/>
          <a:ext cx="1231035" cy="616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목차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개요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</a:rPr>
                        <a:t>제작 과정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구조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이등변 삼각형 7"/>
          <p:cNvSpPr/>
          <p:nvPr/>
        </p:nvSpPr>
        <p:spPr>
          <a:xfrm rot="16200000">
            <a:off x="1092200" y="370219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3137" y="2585225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 rotWithShape="1">
          <a:blip r:embed="rId2"/>
          <a:srcRect l="40481" t="43352" r="43565" b="40773"/>
          <a:stretch/>
        </p:blipFill>
        <p:spPr>
          <a:xfrm>
            <a:off x="5294863" y="898525"/>
            <a:ext cx="1800000" cy="1800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37604776" descr="EMB00001abc5a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1" t="48839" r="46332" b="32028"/>
          <a:stretch>
            <a:fillRect/>
          </a:stretch>
        </p:blipFill>
        <p:spPr bwMode="auto">
          <a:xfrm>
            <a:off x="4227838" y="2939237"/>
            <a:ext cx="18002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 preferRelativeResize="0">
            <a:picLocks/>
          </p:cNvPicPr>
          <p:nvPr/>
        </p:nvPicPr>
        <p:blipFill rotWithShape="1">
          <a:blip r:embed="rId4"/>
          <a:srcRect l="28891" t="54770" r="57861" b="33417"/>
          <a:stretch/>
        </p:blipFill>
        <p:spPr>
          <a:xfrm>
            <a:off x="6443285" y="2939462"/>
            <a:ext cx="1800000" cy="180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451052" y="898525"/>
            <a:ext cx="3473373" cy="360000"/>
          </a:xfrm>
          <a:prstGeom prst="rect">
            <a:avLst/>
          </a:prstGeom>
          <a:gradFill flip="none" rotWithShape="1">
            <a:gsLst>
              <a:gs pos="25000">
                <a:srgbClr val="45C8DC"/>
              </a:gs>
              <a:gs pos="100000">
                <a:srgbClr val="F2F2F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알고리즘 및 소프트웨어 코딩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51051" y="2939237"/>
            <a:ext cx="2361565" cy="360000"/>
          </a:xfrm>
          <a:prstGeom prst="rect">
            <a:avLst/>
          </a:prstGeom>
          <a:gradFill flip="none" rotWithShape="1">
            <a:gsLst>
              <a:gs pos="25000">
                <a:srgbClr val="45C8DC"/>
              </a:gs>
              <a:gs pos="100000">
                <a:srgbClr val="F2F2F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5. </a:t>
            </a:r>
            <a:r>
              <a:rPr lang="ko-KR" altLang="en-US" dirty="0" smtClean="0">
                <a:solidFill>
                  <a:schemeClr val="tx1"/>
                </a:solidFill>
              </a:rPr>
              <a:t>부품 제작 및 납땜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51050" y="4979949"/>
            <a:ext cx="2361565" cy="360000"/>
          </a:xfrm>
          <a:prstGeom prst="rect">
            <a:avLst/>
          </a:prstGeom>
          <a:gradFill flip="none" rotWithShape="1">
            <a:gsLst>
              <a:gs pos="25000">
                <a:srgbClr val="45C8DC"/>
              </a:gs>
              <a:gs pos="100000">
                <a:srgbClr val="F2F2F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6. </a:t>
            </a:r>
            <a:r>
              <a:rPr lang="ko-KR" altLang="en-US" dirty="0" smtClean="0">
                <a:solidFill>
                  <a:schemeClr val="tx1"/>
                </a:solidFill>
              </a:rPr>
              <a:t>완성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63" y="4979949"/>
            <a:ext cx="1800000" cy="1800000"/>
          </a:xfrm>
          <a:prstGeom prst="rect">
            <a:avLst/>
          </a:prstGeom>
        </p:spPr>
      </p:pic>
      <p:pic>
        <p:nvPicPr>
          <p:cNvPr id="37" name="그림 36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02" y="4979949"/>
            <a:ext cx="1800000" cy="180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 rotWithShape="1">
          <a:blip r:embed="rId7"/>
          <a:srcRect l="35970" t="29628" r="34916" b="40095"/>
          <a:stretch/>
        </p:blipFill>
        <p:spPr>
          <a:xfrm>
            <a:off x="8666941" y="497994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1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307</Words>
  <Application>Microsoft Office PowerPoint</Application>
  <PresentationFormat>와이드스크린</PresentationFormat>
  <Paragraphs>158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1_Office 테마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 영철</cp:lastModifiedBy>
  <cp:revision>385</cp:revision>
  <dcterms:created xsi:type="dcterms:W3CDTF">2019-06-05T05:22:16Z</dcterms:created>
  <dcterms:modified xsi:type="dcterms:W3CDTF">2019-11-13T07:04:37Z</dcterms:modified>
</cp:coreProperties>
</file>